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0" d="100"/>
          <a:sy n="70" d="100"/>
        </p:scale>
        <p:origin x="7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2333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9143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7066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1332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919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540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2982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91307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17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96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788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E76F3-1CBF-41C2-BA9D-448FC7959FB5}" type="datetimeFigureOut">
              <a:rPr lang="ar-IQ" smtClean="0"/>
              <a:t>15/04/1441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D71C1-5054-4041-BAB6-9642A653DD4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392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b="1" dirty="0"/>
              <a:t>الطفرة الوراثية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80855"/>
            <a:ext cx="9144000" cy="3719945"/>
          </a:xfrm>
        </p:spPr>
        <p:txBody>
          <a:bodyPr>
            <a:normAutofit fontScale="40000" lnSpcReduction="20000"/>
          </a:bodyPr>
          <a:lstStyle/>
          <a:p>
            <a:r>
              <a:rPr lang="ar-IQ" dirty="0"/>
              <a:t></a:t>
            </a:r>
            <a:endParaRPr lang="ar-IQ" sz="5600" dirty="0"/>
          </a:p>
          <a:p>
            <a:r>
              <a:rPr lang="ar-IQ" sz="5600" dirty="0"/>
              <a:t>عموماً تعرف الطفرة على أنها أي تغيير في نيوكليوتيدات (تسلسل) المادة الوراثية (سواء</a:t>
            </a:r>
          </a:p>
          <a:p>
            <a:r>
              <a:rPr lang="ar-IQ" sz="5600" dirty="0"/>
              <a:t>للكائن الحي. وبالرغم من أن الطفرة تحدث في الجينوم إلا أنه يستدل (</a:t>
            </a:r>
            <a:r>
              <a:rPr lang="en-US" sz="5600" dirty="0"/>
              <a:t>RNA </a:t>
            </a:r>
            <a:r>
              <a:rPr lang="ar-IQ" sz="5600" dirty="0"/>
              <a:t>أم </a:t>
            </a:r>
            <a:r>
              <a:rPr lang="en-US" sz="5600" dirty="0"/>
              <a:t>DNA </a:t>
            </a:r>
            <a:r>
              <a:rPr lang="ar-IQ" sz="5600" dirty="0"/>
              <a:t>أكان</a:t>
            </a:r>
          </a:p>
          <a:p>
            <a:r>
              <a:rPr lang="ar-IQ" sz="5600" dirty="0"/>
              <a:t>عليها عن طريق دراسة الصفات الخارجية والتأثيرات الظاهرة. الطفرة تعني أن هناك تغيير في</a:t>
            </a:r>
          </a:p>
          <a:p>
            <a:r>
              <a:rPr lang="ar-IQ" sz="5600" dirty="0"/>
              <a:t>أو البروتين، أي أن التغيير في الصفة الوراثية </a:t>
            </a:r>
            <a:r>
              <a:rPr lang="en-US" sz="5600" dirty="0"/>
              <a:t>RNA </a:t>
            </a:r>
            <a:r>
              <a:rPr lang="ar-IQ" sz="5600" dirty="0"/>
              <a:t>تركيب الجين مما يؤدي إلى تغيير في</a:t>
            </a:r>
          </a:p>
          <a:p>
            <a:r>
              <a:rPr lang="ar-IQ" sz="5600" dirty="0"/>
              <a:t>إن الكائن الحي يملك عادة .</a:t>
            </a:r>
            <a:r>
              <a:rPr lang="en-US" sz="5600" dirty="0"/>
              <a:t>Phenotype </a:t>
            </a:r>
            <a:r>
              <a:rPr lang="ar-IQ" sz="5600" dirty="0"/>
              <a:t>يؤدي إلى تغيير في الصفة المظهرية </a:t>
            </a:r>
            <a:r>
              <a:rPr lang="en-US" sz="5600" dirty="0"/>
              <a:t>Genotype</a:t>
            </a:r>
          </a:p>
          <a:p>
            <a:r>
              <a:rPr lang="ar-IQ" sz="5600" dirty="0"/>
              <a:t>جينات تكون مسؤولة عن الانزيمات والمسارات والعمليات الأيضية وحجم ولون الكائن</a:t>
            </a:r>
          </a:p>
          <a:p>
            <a:r>
              <a:rPr lang="ar-IQ" sz="5600" dirty="0"/>
              <a:t>وصفاته الأخرى... الخ، لذلك فإن الطفرة يمكن أن تظهر في أي من هذه الصفات.</a:t>
            </a:r>
          </a:p>
        </p:txBody>
      </p:sp>
    </p:spTree>
    <p:extLst>
      <p:ext uri="{BB962C8B-B14F-4D97-AF65-F5344CB8AC3E}">
        <p14:creationId xmlns:p14="http://schemas.microsoft.com/office/powerpoint/2010/main" val="393520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65278" y="818865"/>
            <a:ext cx="88983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b="1" i="0" u="none" strike="noStrike" baseline="0" dirty="0" smtClean="0">
                <a:latin typeface="LotusLinotype"/>
              </a:rPr>
              <a:t>كما أوضحنا سابقاً فإن الطفرة هو أي تغيير في تسلسلات النيوكليوتيدات، مما ينتج عنه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تغيير في تسلسلات الأحماض الأمينية ضمن التركيب الأولي للبروتين، ومعلوم أن التغيير في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التركيب الأولي للبرويتن سيؤدي عادةً إلى تغيير في باقي مستويات التركيب (أي الثانوي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والثالثي والرابعي) مما يسبب تغيير في الصفات الفسلجية أو الكيموحيوية أو الشكلية أو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السلوكية... للكائن الحي، وفي اللبائن الطفرة يمكن أن تحدث في الخلايا الجنسية (النطف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والبيوض) وبذلك تنتقل هذه الطفرة إلى الجيل التالي، أما الطفرة على مستوى الخلايا الجسمية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فيمكن أن تظهر أثاره على الكائن الحي ولكن لا تنتقل هذه الطفرة إلى الأجيال التالية،</a:t>
            </a:r>
            <a:endParaRPr lang="ar-IQ" b="1" dirty="0"/>
          </a:p>
        </p:txBody>
      </p:sp>
      <p:sp>
        <p:nvSpPr>
          <p:cNvPr id="4" name="Rectangle 3"/>
          <p:cNvSpPr/>
          <p:nvPr/>
        </p:nvSpPr>
        <p:spPr>
          <a:xfrm>
            <a:off x="4767617" y="3329310"/>
            <a:ext cx="6096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600" b="1" i="0" u="none" strike="noStrike" baseline="0" dirty="0" smtClean="0">
                <a:latin typeface="ClarendonCondensed,Bold"/>
              </a:rPr>
              <a:t>Point mutation</a:t>
            </a:r>
            <a:r>
              <a:rPr lang="ar-IQ" sz="1600" b="1" dirty="0" smtClean="0">
                <a:latin typeface="SKRHEAD1"/>
              </a:rPr>
              <a:t>الطفرة النقطية</a:t>
            </a:r>
            <a:endParaRPr lang="en-US" sz="1600" b="1" i="0" u="none" strike="noStrike" baseline="0" dirty="0" smtClean="0">
              <a:latin typeface="SKRHEAD1"/>
            </a:endParaRP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وهو عبارة عن تغيير في قاعدة نيتروجينية واحدة، وهي من أكثر أنواع الطفرات دراسة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لذلك فهي أكثرها وضوحاً، ويمكن أن تحدث في عدة مواقع على طول الجين أو الجينوم، وهنا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يجب الانتباه إلى أننا عندما نعرف الطفرة النقطية ب </a:t>
            </a:r>
            <a:r>
              <a:rPr lang="ar-IQ" sz="1600" b="1" i="0" u="none" strike="noStrike" baseline="0" dirty="0" smtClean="0">
                <a:latin typeface="TimesNewRoman"/>
              </a:rPr>
              <a:t>"</a:t>
            </a:r>
            <a:r>
              <a:rPr lang="ar-IQ" sz="1600" b="1" i="0" u="none" strike="noStrike" baseline="0" dirty="0" smtClean="0">
                <a:latin typeface="LotusLinotype"/>
              </a:rPr>
              <a:t>تغيير في قاعدة نيتروجينية واحدة</a:t>
            </a:r>
            <a:r>
              <a:rPr lang="ar-IQ" sz="1600" b="1" i="0" u="none" strike="noStrike" baseline="0" dirty="0" smtClean="0">
                <a:latin typeface="TimesNewRoman"/>
              </a:rPr>
              <a:t>"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ومن ثم </a:t>
            </a:r>
            <a:r>
              <a:rPr lang="en-US" sz="1600" b="1" i="0" u="none" strike="noStrike" baseline="0" dirty="0" smtClean="0">
                <a:latin typeface="TimesNewRoman"/>
              </a:rPr>
              <a:t>RNA </a:t>
            </a:r>
            <a:r>
              <a:rPr lang="ar-IQ" sz="1600" b="1" i="0" u="none" strike="noStrike" baseline="0" dirty="0" smtClean="0">
                <a:latin typeface="LotusLinotype"/>
              </a:rPr>
              <a:t>الذي يشفر لتصنيع </a:t>
            </a:r>
            <a:r>
              <a:rPr lang="en-US" sz="1600" b="1" i="0" u="none" strike="noStrike" baseline="0" dirty="0" smtClean="0">
                <a:latin typeface="TimesNewRoman"/>
              </a:rPr>
              <a:t>DNA </a:t>
            </a:r>
            <a:r>
              <a:rPr lang="ar-IQ" sz="1600" b="1" i="0" u="none" strike="noStrike" baseline="0" dirty="0" smtClean="0">
                <a:latin typeface="LotusLinotype"/>
              </a:rPr>
              <a:t>القصد من ذلك أن هذا التغيير هو في خيط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يرافقه تغيير في الخيط المتمم له، أي أن</a:t>
            </a:r>
            <a:endParaRPr lang="ar-IQ" sz="1600" b="1" dirty="0"/>
          </a:p>
        </p:txBody>
      </p:sp>
    </p:spTree>
    <p:extLst>
      <p:ext uri="{BB962C8B-B14F-4D97-AF65-F5344CB8AC3E}">
        <p14:creationId xmlns:p14="http://schemas.microsoft.com/office/powerpoint/2010/main" val="219989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7999" y="1433016"/>
            <a:ext cx="684662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b="1" dirty="0" smtClean="0">
                <a:latin typeface="SKRHEAD1"/>
              </a:rPr>
              <a:t>الحذف والحشر</a:t>
            </a:r>
            <a:endParaRPr lang="ar-IQ" b="1" i="0" u="none" strike="noStrike" baseline="0" dirty="0" smtClean="0">
              <a:latin typeface="SKRHEAD1"/>
            </a:endParaRP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إن الآلية الدقيقة لحدوث الحذف أو الحشر لا زالت غير واضحة، ويعتقد أن القاعدة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وأن ،</a:t>
            </a:r>
            <a:r>
              <a:rPr lang="en-US" b="1" i="0" u="none" strike="noStrike" baseline="0" dirty="0" smtClean="0">
                <a:latin typeface="TimesNewRoman"/>
              </a:rPr>
              <a:t>DNA </a:t>
            </a:r>
            <a:r>
              <a:rPr lang="ar-IQ" b="1" i="0" u="none" strike="noStrike" baseline="0" dirty="0" smtClean="0">
                <a:latin typeface="LotusLinotype"/>
              </a:rPr>
              <a:t>النتروجينية المكررة عدة مرات يمكن أن تخرج بشكل لولب عند عملية تضاعف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حدوث حذف أم حشر يعتمد على الخيط هل هو أبوي أم بنوي، إن ناتج الطفرة هنا سواء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أكانت حذف أم حشر سيكون خطيراً لأنه يؤدي إلى انتقال أو تحول مكاني في القراءة وهذا ما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إذ كما هو معروف فإن الشفرة ،</a:t>
            </a:r>
            <a:r>
              <a:rPr lang="en-US" b="1" i="0" u="none" strike="noStrike" baseline="0" dirty="0" smtClean="0">
                <a:latin typeface="TimesNewRoman"/>
              </a:rPr>
              <a:t>Frameshift mutations </a:t>
            </a:r>
            <a:r>
              <a:rPr lang="ar-IQ" b="1" i="0" u="none" strike="noStrike" baseline="0" dirty="0" smtClean="0">
                <a:latin typeface="LotusLinotype"/>
              </a:rPr>
              <a:t>يطلق عليه بطفرات تحول البنية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تقرأ كل ثلاث نيوكليوتيدات (أحرف)، فعند حدوث زيادة (حشر) أو نقصان </a:t>
            </a:r>
            <a:r>
              <a:rPr lang="en-US" b="1" i="0" u="none" strike="noStrike" baseline="0" dirty="0" smtClean="0">
                <a:latin typeface="TimesNewRoman"/>
              </a:rPr>
              <a:t>Codon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(حذف) في حرف واحد فإن هذا التغيير يستمر على جميع التسلسلات ما بعد موقع الطفرة.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وجدير بالذكر هنا أن الحذف والحشر يمكن أن يؤدي إلى طفرة ليست من نوع تحول البنية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وذلك عندما يكون عدد القواعد المتغيرة (حذفاً أو حشراً) ،</a:t>
            </a:r>
            <a:r>
              <a:rPr lang="en-US" b="1" i="0" u="none" strike="noStrike" baseline="0" dirty="0" smtClean="0">
                <a:latin typeface="TimesNewRoman"/>
              </a:rPr>
              <a:t>Non-frameshift mutations</a:t>
            </a:r>
          </a:p>
          <a:p>
            <a:pPr algn="r"/>
            <a:r>
              <a:rPr lang="ar-IQ" b="1" i="0" u="none" strike="noStrike" baseline="0" dirty="0" smtClean="0">
                <a:latin typeface="TimesNewRoman"/>
              </a:rPr>
              <a:t>9</a:t>
            </a:r>
            <a:r>
              <a:rPr lang="ar-IQ" b="1" i="0" u="none" strike="noStrike" baseline="0" dirty="0" smtClean="0">
                <a:latin typeface="LotusLinotype"/>
              </a:rPr>
              <a:t>....) لأن التغير سيكون في شفرة واحدة أو شفرتين وبالتالي فقدان ، ثلاثة أو مضاعفاتها ( </a:t>
            </a:r>
            <a:r>
              <a:rPr lang="ar-IQ" b="1" i="0" u="none" strike="noStrike" baseline="0" dirty="0" smtClean="0">
                <a:latin typeface="TimesNewRoman"/>
              </a:rPr>
              <a:t>6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.(</a:t>
            </a:r>
            <a:r>
              <a:rPr lang="ar-IQ" b="1" i="0" u="none" strike="noStrike" baseline="0" dirty="0" smtClean="0">
                <a:latin typeface="TimesNewRoman"/>
              </a:rPr>
              <a:t>1</a:t>
            </a:r>
            <a:r>
              <a:rPr lang="ar-IQ" b="1" i="0" u="none" strike="noStrike" baseline="0" dirty="0" smtClean="0">
                <a:latin typeface="LotusLinotype"/>
              </a:rPr>
              <a:t>- أو إضافة حامض أميني واحد أو أثنين وهكذا..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6310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03594" y="1275800"/>
            <a:ext cx="6096000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IQ" b="1" dirty="0" smtClean="0">
                <a:latin typeface="SKRHEAD1"/>
              </a:rPr>
              <a:t>استبدال القواعد</a:t>
            </a:r>
            <a:endParaRPr lang="ar-IQ" b="1" i="0" u="none" strike="noStrike" baseline="0" dirty="0" smtClean="0">
              <a:latin typeface="SKRHEAD1"/>
            </a:endParaRP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لا زالت الأسباب المباشرة لحدوث طفرة استبدال القواعد غير واضحة لكن يعتقد أن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وعادةً يكون استبدال القواعد بأحد شكلين ،</a:t>
            </a:r>
            <a:r>
              <a:rPr lang="en-US" b="1" i="0" u="none" strike="noStrike" baseline="0" dirty="0" smtClean="0">
                <a:latin typeface="TimesNewRoman"/>
              </a:rPr>
              <a:t>DNA </a:t>
            </a:r>
            <a:r>
              <a:rPr lang="ar-IQ" b="1" i="0" u="none" strike="noStrike" baseline="0" dirty="0" smtClean="0">
                <a:latin typeface="LotusLinotype"/>
              </a:rPr>
              <a:t>معظمها يحدث تلقائياً خلال تضاعف</a:t>
            </a:r>
          </a:p>
          <a:p>
            <a:pPr algn="r"/>
            <a:r>
              <a:rPr lang="en-US" b="1" i="0" u="none" strike="noStrike" baseline="0" dirty="0" smtClean="0">
                <a:latin typeface="LotusLinotype"/>
              </a:rPr>
              <a:t>.</a:t>
            </a:r>
            <a:r>
              <a:rPr lang="en-US" b="1" i="0" u="none" strike="noStrike" baseline="0" dirty="0" err="1" smtClean="0">
                <a:latin typeface="TimesNewRoman"/>
              </a:rPr>
              <a:t>Transversion</a:t>
            </a:r>
            <a:r>
              <a:rPr lang="en-US" b="1" i="0" u="none" strike="noStrike" baseline="0" dirty="0" smtClean="0">
                <a:latin typeface="TimesNewRoman"/>
              </a:rPr>
              <a:t> </a:t>
            </a:r>
            <a:r>
              <a:rPr lang="ar-IQ" b="1" i="0" u="none" strike="noStrike" baseline="0" dirty="0" smtClean="0">
                <a:latin typeface="LotusLinotype"/>
              </a:rPr>
              <a:t>أو طفرة إبدال </a:t>
            </a:r>
            <a:r>
              <a:rPr lang="en-US" b="1" i="0" u="none" strike="noStrike" baseline="0" dirty="0" smtClean="0">
                <a:latin typeface="TimesNewRoman"/>
              </a:rPr>
              <a:t>Transition </a:t>
            </a:r>
            <a:r>
              <a:rPr lang="ar-IQ" b="1" i="0" u="none" strike="noStrike" baseline="0" dirty="0" smtClean="0">
                <a:latin typeface="LotusLinotype"/>
              </a:rPr>
              <a:t>هما طفرة انتقال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وهو الأكثر شيوعاً، يتم استبدال بايريمدين ببايريمدين </a:t>
            </a:r>
            <a:r>
              <a:rPr lang="en-US" b="1" i="0" u="none" strike="noStrike" baseline="0" dirty="0" smtClean="0">
                <a:latin typeface="TimesNewRoman"/>
              </a:rPr>
              <a:t>Transition </a:t>
            </a:r>
            <a:r>
              <a:rPr lang="ar-IQ" b="1" i="0" u="none" strike="noStrike" baseline="0" dirty="0" smtClean="0">
                <a:latin typeface="LotusLinotype"/>
              </a:rPr>
              <a:t>في طفرة الانتقال</a:t>
            </a:r>
          </a:p>
          <a:p>
            <a:pPr algn="r"/>
            <a:r>
              <a:rPr lang="en-US" b="1" i="0" u="none" strike="noStrike" baseline="0" dirty="0" smtClean="0">
                <a:latin typeface="TimesNewRoman"/>
              </a:rPr>
              <a:t>C </a:t>
            </a:r>
            <a:r>
              <a:rPr lang="ar-IQ" b="1" i="0" u="none" strike="noStrike" baseline="0" dirty="0" smtClean="0">
                <a:latin typeface="LotusLinotype"/>
              </a:rPr>
              <a:t>أو </a:t>
            </a:r>
            <a:r>
              <a:rPr lang="en-US" b="1" i="0" u="none" strike="noStrike" baseline="0" dirty="0" smtClean="0">
                <a:latin typeface="TimesNewRoman"/>
              </a:rPr>
              <a:t>C </a:t>
            </a:r>
            <a:r>
              <a:rPr lang="ar-IQ" b="1" i="0" u="none" strike="noStrike" baseline="0" dirty="0" smtClean="0">
                <a:latin typeface="LotusLinotype"/>
              </a:rPr>
              <a:t>يستبدل ب </a:t>
            </a:r>
            <a:r>
              <a:rPr lang="en-US" b="1" i="0" u="none" strike="noStrike" baseline="0" dirty="0" smtClean="0">
                <a:latin typeface="TimesNewRoman"/>
              </a:rPr>
              <a:t>T </a:t>
            </a:r>
            <a:r>
              <a:rPr lang="ar-IQ" b="1" i="0" u="none" strike="noStrike" baseline="0" dirty="0" smtClean="0">
                <a:latin typeface="LotusLinotype"/>
              </a:rPr>
              <a:t>وكذلك </a:t>
            </a:r>
            <a:r>
              <a:rPr lang="en-US" b="1" i="0" u="none" strike="noStrike" baseline="0" dirty="0" smtClean="0">
                <a:latin typeface="TimesNewRoman"/>
              </a:rPr>
              <a:t>A </a:t>
            </a:r>
            <a:r>
              <a:rPr lang="ar-IQ" b="1" i="0" u="none" strike="noStrike" baseline="0" dirty="0" smtClean="0">
                <a:latin typeface="LotusLinotype"/>
              </a:rPr>
              <a:t>يستبدل ب </a:t>
            </a:r>
            <a:r>
              <a:rPr lang="en-US" b="1" i="0" u="none" strike="noStrike" baseline="0" dirty="0" smtClean="0">
                <a:latin typeface="TimesNewRoman"/>
              </a:rPr>
              <a:t>G </a:t>
            </a:r>
            <a:r>
              <a:rPr lang="ar-IQ" b="1" i="0" u="none" strike="noStrike" baseline="0" dirty="0" smtClean="0">
                <a:latin typeface="LotusLinotype"/>
              </a:rPr>
              <a:t>أو </a:t>
            </a:r>
            <a:r>
              <a:rPr lang="en-US" b="1" i="0" u="none" strike="noStrike" baseline="0" dirty="0" smtClean="0">
                <a:latin typeface="TimesNewRoman"/>
              </a:rPr>
              <a:t>G </a:t>
            </a:r>
            <a:r>
              <a:rPr lang="ar-IQ" b="1" i="0" u="none" strike="noStrike" baseline="0" dirty="0" smtClean="0">
                <a:latin typeface="LotusLinotype"/>
              </a:rPr>
              <a:t>يستبدل ب </a:t>
            </a:r>
            <a:r>
              <a:rPr lang="en-US" b="1" i="0" u="none" strike="noStrike" baseline="0" dirty="0" smtClean="0">
                <a:latin typeface="TimesNewRoman"/>
              </a:rPr>
              <a:t>A </a:t>
            </a:r>
            <a:r>
              <a:rPr lang="ar-IQ" b="1" i="0" u="none" strike="noStrike" baseline="0" dirty="0" smtClean="0">
                <a:latin typeface="LotusLinotype"/>
              </a:rPr>
              <a:t>أو بيورين ببيوين، أي</a:t>
            </a:r>
          </a:p>
          <a:p>
            <a:pPr algn="r"/>
            <a:r>
              <a:rPr lang="en-US" b="1" i="0" u="none" strike="noStrike" baseline="0" dirty="0" smtClean="0">
                <a:latin typeface="LotusLinotype"/>
              </a:rPr>
              <a:t>.</a:t>
            </a:r>
            <a:r>
              <a:rPr lang="en-US" b="1" i="0" u="none" strike="noStrike" baseline="0" dirty="0" smtClean="0">
                <a:latin typeface="TimesNewRoman"/>
              </a:rPr>
              <a:t>T </a:t>
            </a:r>
            <a:r>
              <a:rPr lang="ar-IQ" b="1" i="0" u="none" strike="noStrike" baseline="0" dirty="0" smtClean="0">
                <a:latin typeface="LotusLinotype"/>
              </a:rPr>
              <a:t>يستبدل ب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يتم استبدال بايريمدين ببيورين أو بيورين </a:t>
            </a:r>
            <a:r>
              <a:rPr lang="en-US" b="1" i="0" u="none" strike="noStrike" baseline="0" dirty="0" err="1" smtClean="0">
                <a:latin typeface="TimesNewRoman"/>
              </a:rPr>
              <a:t>Transversion</a:t>
            </a:r>
            <a:r>
              <a:rPr lang="en-US" b="1" i="0" u="none" strike="noStrike" baseline="0" dirty="0" smtClean="0">
                <a:latin typeface="TimesNewRoman"/>
              </a:rPr>
              <a:t> </a:t>
            </a:r>
            <a:r>
              <a:rPr lang="ar-IQ" b="1" i="0" u="none" strike="noStrike" baseline="0" dirty="0" smtClean="0">
                <a:latin typeface="LotusLinotype"/>
              </a:rPr>
              <a:t>بينما في طفرة الابدال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وهي </a:t>
            </a:r>
            <a:r>
              <a:rPr lang="en-US" b="1" i="0" u="none" strike="noStrike" baseline="0" dirty="0" smtClean="0">
                <a:latin typeface="TimesNewRoman"/>
              </a:rPr>
              <a:t>Alkylation </a:t>
            </a:r>
            <a:r>
              <a:rPr lang="ar-IQ" b="1" i="0" u="none" strike="noStrike" baseline="0" dirty="0" smtClean="0">
                <a:latin typeface="LotusLinotype"/>
              </a:rPr>
              <a:t>ببايريمدين. إن من أخطر أنواع طفرة الانتقال هي عملية إضافة الألكيل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عملية إضافة مجموعة الألكيل (مثل المثيل أو الأثيل) إلى موقع الهيدروجين الفعال للكوانين</a:t>
            </a:r>
          </a:p>
          <a:p>
            <a:pPr algn="r"/>
            <a:r>
              <a:rPr lang="ar-IQ" b="1" i="0" u="none" strike="noStrike" baseline="0" dirty="0" smtClean="0">
                <a:latin typeface="LotusLinotype"/>
              </a:rPr>
              <a:t>مع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429477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543869"/>
            <a:ext cx="6096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اخطاء التدقيق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الطفرات الذاتية يمكن أن تحدث بسبب وجود طفرات في آلية التدقيق لإنزيم البلمرة</a:t>
            </a:r>
          </a:p>
          <a:p>
            <a:pPr algn="r"/>
            <a:r>
              <a:rPr lang="en-US" sz="1600" b="1" i="0" u="none" strike="noStrike" baseline="0" dirty="0" smtClean="0">
                <a:latin typeface="LotusLinotype"/>
              </a:rPr>
              <a:t>،</a:t>
            </a:r>
            <a:r>
              <a:rPr lang="en-US" sz="1600" b="1" i="0" u="none" strike="noStrike" baseline="0" dirty="0" smtClean="0">
                <a:latin typeface="TimesNewRoman"/>
              </a:rPr>
              <a:t>DNA </a:t>
            </a:r>
            <a:r>
              <a:rPr lang="ar-IQ" sz="1600" b="1" i="0" u="none" strike="noStrike" baseline="0" dirty="0" smtClean="0">
                <a:latin typeface="LotusLinotype"/>
              </a:rPr>
              <a:t>مما يجعل هذا الإنزيم غير فعال في اكتشاف وإصلاح الخلل خلال تضاعف </a:t>
            </a:r>
            <a:r>
              <a:rPr lang="en-US" sz="1600" b="1" i="0" u="none" strike="noStrike" baseline="0" dirty="0" smtClean="0">
                <a:latin typeface="TimesNewRoman"/>
              </a:rPr>
              <a:t>DNAP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وهي في الحقيقة ليست جينات متخصصة ،</a:t>
            </a:r>
            <a:r>
              <a:rPr lang="en-US" sz="1600" b="1" i="0" u="none" strike="noStrike" baseline="0" dirty="0" err="1" smtClean="0">
                <a:latin typeface="TimesNewRoman"/>
              </a:rPr>
              <a:t>Mutator</a:t>
            </a:r>
            <a:r>
              <a:rPr lang="en-US" sz="1600" b="1" i="0" u="none" strike="noStrike" baseline="0" dirty="0" smtClean="0">
                <a:latin typeface="TimesNewRoman"/>
              </a:rPr>
              <a:t> genes </a:t>
            </a:r>
            <a:r>
              <a:rPr lang="ar-IQ" sz="1600" b="1" i="0" u="none" strike="noStrike" baseline="0" dirty="0" smtClean="0">
                <a:latin typeface="LotusLinotype"/>
              </a:rPr>
              <a:t>وتسمى هذه بالجينات المطفرة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بالطفرة، بل هي تلك الجينات التي تشفر للبروتينات المساهمة في عمليات تضاعف وإصلاح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وبسبب هذه الوظائف فإن وجود خلل في هذه الجينات سيزيد من معدل حدوث .</a:t>
            </a:r>
            <a:r>
              <a:rPr lang="en-US" sz="1600" b="1" i="0" u="none" strike="noStrike" baseline="0" dirty="0" smtClean="0">
                <a:latin typeface="TimesNewRoman"/>
              </a:rPr>
              <a:t>DNA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الطفرات الذاتية. ومن الأمثلة على هذا النوع من الجينات والطفرات :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يقلل من كفاءة عملية ،</a:t>
            </a:r>
            <a:r>
              <a:rPr lang="en-US" sz="1600" b="1" i="0" u="none" strike="noStrike" baseline="0" dirty="0" smtClean="0">
                <a:latin typeface="TimesNewRoman"/>
              </a:rPr>
              <a:t>DNAPI </a:t>
            </a:r>
            <a:r>
              <a:rPr lang="ar-IQ" sz="1600" b="1" i="0" u="none" strike="noStrike" baseline="0" dirty="0" smtClean="0">
                <a:latin typeface="LotusLinotype"/>
              </a:rPr>
              <a:t>لإنزيم البلمرة الأول </a:t>
            </a:r>
            <a:r>
              <a:rPr lang="en-US" sz="1600" b="1" i="0" u="none" strike="noStrike" baseline="0" dirty="0" smtClean="0">
                <a:latin typeface="TimesNewRoman"/>
              </a:rPr>
              <a:t>Exonuclease -1 </a:t>
            </a:r>
            <a:r>
              <a:rPr lang="ar-IQ" sz="1600" b="1" i="0" u="none" strike="noStrike" baseline="0" dirty="0" smtClean="0">
                <a:latin typeface="LotusLinotype"/>
              </a:rPr>
              <a:t>طفرة في فعالية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التدقيق.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عن </a:t>
            </a:r>
            <a:r>
              <a:rPr lang="en-US" sz="1600" b="1" i="0" u="none" strike="noStrike" baseline="0" dirty="0" smtClean="0">
                <a:latin typeface="TimesNewRoman"/>
              </a:rPr>
              <a:t>DNA -2 </a:t>
            </a:r>
            <a:r>
              <a:rPr lang="ar-IQ" sz="1600" b="1" i="0" u="none" strike="noStrike" baseline="0" dirty="0" smtClean="0">
                <a:latin typeface="LotusLinotype"/>
              </a:rPr>
              <a:t>طفرة في إنزيم المثيليز، الذي يعمل على المثيلة لغرض تمييز الخيط الأبوي ل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الخيط البنوي، وبذلك يمكن لآليات الإصلاح التمييز بينهما وإصلاح الخلل في الخيط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البنوي، إما عند وجود طفرات في إنزيم المثيليز، لا تحصل المثيلة الصحيحة، فلا تستطيع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آليات الإصلاح التمييز بين الخيط الأبوي والخيط البنوي، فتزداد نسبة الطفرات الذاتية.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لنظام إصلاح سوء التطابق </a:t>
            </a:r>
            <a:r>
              <a:rPr lang="en-US" sz="1600" b="1" i="0" u="none" strike="noStrike" baseline="0" dirty="0" smtClean="0">
                <a:latin typeface="TimesNewRoman"/>
              </a:rPr>
              <a:t>Excision enzyme -3 </a:t>
            </a:r>
            <a:r>
              <a:rPr lang="ar-IQ" sz="1600" b="1" i="0" u="none" strike="noStrike" baseline="0" dirty="0" smtClean="0">
                <a:latin typeface="LotusLinotype"/>
              </a:rPr>
              <a:t>وجود طفرات في إنزيم الاستئصال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بذلك لا تتم عملية الإصلاح. ،</a:t>
            </a:r>
            <a:r>
              <a:rPr lang="en-US" sz="1600" b="1" i="0" u="none" strike="noStrike" baseline="0" dirty="0" smtClean="0">
                <a:latin typeface="TimesNewRoman"/>
              </a:rPr>
              <a:t>Mismatch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وبذلك لا يعمل هذا النظام أو يعمل ،</a:t>
            </a:r>
            <a:r>
              <a:rPr lang="en-US" sz="1600" b="1" i="0" u="none" strike="noStrike" baseline="0" dirty="0" smtClean="0">
                <a:latin typeface="TimesNewRoman"/>
              </a:rPr>
              <a:t>SOS -4 </a:t>
            </a:r>
            <a:r>
              <a:rPr lang="ar-IQ" sz="1600" b="1" i="0" u="none" strike="noStrike" baseline="0" dirty="0" smtClean="0">
                <a:latin typeface="LotusLinotype"/>
              </a:rPr>
              <a:t>حصول طفرات في نظام إصلاح الطوارئ</a:t>
            </a:r>
          </a:p>
          <a:p>
            <a:pPr algn="r"/>
            <a:r>
              <a:rPr lang="ar-IQ" sz="1600" b="1" i="0" u="none" strike="noStrike" baseline="0" dirty="0" smtClean="0">
                <a:latin typeface="LotusLinotype"/>
              </a:rPr>
              <a:t>بشكل غير كفء، أو لا يتم إطفاءه بعد انجاز مهامه وبذلك تسمى الحالة بآلية الإصلاح</a:t>
            </a:r>
            <a:endParaRPr lang="ar-IQ" sz="1600" b="1" dirty="0"/>
          </a:p>
        </p:txBody>
      </p:sp>
    </p:spTree>
    <p:extLst>
      <p:ext uri="{BB962C8B-B14F-4D97-AF65-F5344CB8AC3E}">
        <p14:creationId xmlns:p14="http://schemas.microsoft.com/office/powerpoint/2010/main" val="3515071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800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ClarendonCondensed,Bold</vt:lpstr>
      <vt:lpstr>LotusLinotype</vt:lpstr>
      <vt:lpstr>SKRHEAD1</vt:lpstr>
      <vt:lpstr>Times New Roman</vt:lpstr>
      <vt:lpstr>TimesNewRoman</vt:lpstr>
      <vt:lpstr>Office Theme</vt:lpstr>
      <vt:lpstr>الطفرة الوراثية </vt:lpstr>
      <vt:lpstr>PowerPoint Presentation</vt:lpstr>
      <vt:lpstr>PowerPoint Presentation</vt:lpstr>
      <vt:lpstr>PowerPoint Presentation</vt:lpstr>
      <vt:lpstr>PowerPoint Presentation</vt:lpstr>
    </vt:vector>
  </TitlesOfParts>
  <Company>ANGELUS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الطفرة الوراثية</dc:title>
  <dc:creator>KARMOSH</dc:creator>
  <cp:lastModifiedBy>KARMOSH</cp:lastModifiedBy>
  <cp:revision>2</cp:revision>
  <dcterms:created xsi:type="dcterms:W3CDTF">2019-12-12T12:52:13Z</dcterms:created>
  <dcterms:modified xsi:type="dcterms:W3CDTF">2019-12-12T12:59:10Z</dcterms:modified>
</cp:coreProperties>
</file>